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3" r:id="rId3"/>
    <p:sldId id="295" r:id="rId4"/>
    <p:sldId id="290" r:id="rId5"/>
    <p:sldId id="298" r:id="rId6"/>
    <p:sldId id="294" r:id="rId7"/>
    <p:sldId id="287" r:id="rId8"/>
    <p:sldId id="291" r:id="rId9"/>
    <p:sldId id="289" r:id="rId10"/>
    <p:sldId id="288" r:id="rId11"/>
    <p:sldId id="279" r:id="rId12"/>
    <p:sldId id="268" r:id="rId13"/>
    <p:sldId id="262" r:id="rId14"/>
    <p:sldId id="292" r:id="rId15"/>
    <p:sldId id="269" r:id="rId16"/>
    <p:sldId id="263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64" r:id="rId25"/>
    <p:sldId id="265" r:id="rId26"/>
    <p:sldId id="266" r:id="rId27"/>
    <p:sldId id="296" r:id="rId28"/>
    <p:sldId id="297" r:id="rId29"/>
    <p:sldId id="272" r:id="rId30"/>
    <p:sldId id="274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3"/>
    <p:restoredTop sz="93447"/>
  </p:normalViewPr>
  <p:slideViewPr>
    <p:cSldViewPr snapToGrid="0" snapToObjects="1">
      <p:cViewPr varScale="1">
        <p:scale>
          <a:sx n="62" d="100"/>
          <a:sy n="62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6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4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4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4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6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7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7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55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A5A8F-45FD-1341-A5CD-A521F15475DA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E481E-7190-B942-87CA-74DB2BF5A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488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54.173.37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1297-8120-ED4E-A95B-31E96C1A8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076" y="3065622"/>
            <a:ext cx="9144000" cy="1149822"/>
          </a:xfrm>
        </p:spPr>
        <p:txBody>
          <a:bodyPr>
            <a:normAutofit/>
          </a:bodyPr>
          <a:lstStyle/>
          <a:p>
            <a:r>
              <a:rPr lang="en-US" sz="7200" b="1" dirty="0"/>
              <a:t>SHEPHERD</a:t>
            </a:r>
          </a:p>
        </p:txBody>
      </p:sp>
      <p:pic>
        <p:nvPicPr>
          <p:cNvPr id="1028" name="Picture 4" descr="/var/folders/_f/vphjx41s73zc_gv59bz6pwq00000gn/T/com.microsoft.Powerpoint/WebArchiveCopyPasteTempFiles/p60">
            <a:extLst>
              <a:ext uri="{FF2B5EF4-FFF2-40B4-BE49-F238E27FC236}">
                <a16:creationId xmlns:a16="http://schemas.microsoft.com/office/drawing/2014/main" id="{A6FD28EC-9C65-7248-AD90-ED7F3B5C8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010" y="1649506"/>
            <a:ext cx="2113743" cy="24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77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94A9-C7D2-FA46-9C8F-545D3F9C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146F7-AFA9-574B-8D01-3431C669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agnostic.</a:t>
            </a:r>
          </a:p>
          <a:p>
            <a:r>
              <a:rPr lang="en-US" dirty="0"/>
              <a:t>Easy to use Dashboard.</a:t>
            </a:r>
          </a:p>
          <a:p>
            <a:r>
              <a:rPr lang="en-US" dirty="0"/>
              <a:t>Provides SDK in Java. Python SDK is in progress.</a:t>
            </a:r>
          </a:p>
        </p:txBody>
      </p:sp>
    </p:spTree>
    <p:extLst>
      <p:ext uri="{BB962C8B-B14F-4D97-AF65-F5344CB8AC3E}">
        <p14:creationId xmlns:p14="http://schemas.microsoft.com/office/powerpoint/2010/main" val="339586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10C455-9422-694E-83EC-B5624F9C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6" y="0"/>
            <a:ext cx="886358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F06277-916A-154E-A260-454D5F0CA115}"/>
              </a:ext>
            </a:extLst>
          </p:cNvPr>
          <p:cNvSpPr txBox="1"/>
          <p:nvPr/>
        </p:nvSpPr>
        <p:spPr>
          <a:xfrm>
            <a:off x="0" y="2863813"/>
            <a:ext cx="34355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Comparisons</a:t>
            </a:r>
          </a:p>
        </p:txBody>
      </p:sp>
    </p:spTree>
    <p:extLst>
      <p:ext uri="{BB962C8B-B14F-4D97-AF65-F5344CB8AC3E}">
        <p14:creationId xmlns:p14="http://schemas.microsoft.com/office/powerpoint/2010/main" val="113326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5DC8-9D73-5740-833F-86236684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43" y="220079"/>
            <a:ext cx="3338292" cy="671778"/>
          </a:xfrm>
        </p:spPr>
        <p:txBody>
          <a:bodyPr>
            <a:normAutofit fontScale="90000"/>
          </a:bodyPr>
          <a:lstStyle/>
          <a:p>
            <a:r>
              <a:rPr lang="en-US" dirty="0"/>
              <a:t>Terminology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81EC47-7E8D-D540-97EF-33A9F835BFB6}"/>
              </a:ext>
            </a:extLst>
          </p:cNvPr>
          <p:cNvSpPr/>
          <p:nvPr/>
        </p:nvSpPr>
        <p:spPr>
          <a:xfrm>
            <a:off x="5013164" y="226875"/>
            <a:ext cx="1727308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Shepherd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21CF66-0A63-A646-B323-CA0F2C3054F8}"/>
              </a:ext>
            </a:extLst>
          </p:cNvPr>
          <p:cNvSpPr/>
          <p:nvPr/>
        </p:nvSpPr>
        <p:spPr>
          <a:xfrm>
            <a:off x="6988694" y="1451745"/>
            <a:ext cx="1727308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Zomato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4BDEF5-7A17-0D43-84F7-0145AAC9DBD4}"/>
              </a:ext>
            </a:extLst>
          </p:cNvPr>
          <p:cNvSpPr/>
          <p:nvPr/>
        </p:nvSpPr>
        <p:spPr>
          <a:xfrm>
            <a:off x="9113757" y="2966831"/>
            <a:ext cx="1884827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order_prod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2705E2-ABD4-F644-82D4-52EB0C62E906}"/>
              </a:ext>
            </a:extLst>
          </p:cNvPr>
          <p:cNvSpPr/>
          <p:nvPr/>
        </p:nvSpPr>
        <p:spPr>
          <a:xfrm>
            <a:off x="3570961" y="1506808"/>
            <a:ext cx="1727308" cy="914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Swiggy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D84B07-255B-654B-8163-E3F82308436C}"/>
              </a:ext>
            </a:extLst>
          </p:cNvPr>
          <p:cNvSpPr/>
          <p:nvPr/>
        </p:nvSpPr>
        <p:spPr>
          <a:xfrm>
            <a:off x="6578216" y="2966831"/>
            <a:ext cx="1884827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order_beta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EC1C36-7E68-6541-9194-0047EB79CFED}"/>
              </a:ext>
            </a:extLst>
          </p:cNvPr>
          <p:cNvSpPr/>
          <p:nvPr/>
        </p:nvSpPr>
        <p:spPr>
          <a:xfrm>
            <a:off x="4446793" y="2966831"/>
            <a:ext cx="1727308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order_hitesh_dev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BA1C93-6DAF-404E-B262-B14BC2C787B1}"/>
              </a:ext>
            </a:extLst>
          </p:cNvPr>
          <p:cNvSpPr/>
          <p:nvPr/>
        </p:nvSpPr>
        <p:spPr>
          <a:xfrm>
            <a:off x="1843652" y="2966831"/>
            <a:ext cx="1892715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order_beta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A672F9-B4D9-5F43-8847-03499386E10F}"/>
              </a:ext>
            </a:extLst>
          </p:cNvPr>
          <p:cNvSpPr/>
          <p:nvPr/>
        </p:nvSpPr>
        <p:spPr>
          <a:xfrm>
            <a:off x="10269548" y="4405464"/>
            <a:ext cx="1727308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exec#2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887265-2854-634B-99E3-D6888504D875}"/>
              </a:ext>
            </a:extLst>
          </p:cNvPr>
          <p:cNvSpPr/>
          <p:nvPr/>
        </p:nvSpPr>
        <p:spPr>
          <a:xfrm>
            <a:off x="8398961" y="4405464"/>
            <a:ext cx="1727308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exec#1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AE694E-8B57-A94A-9692-0D138577B4B2}"/>
              </a:ext>
            </a:extLst>
          </p:cNvPr>
          <p:cNvSpPr/>
          <p:nvPr/>
        </p:nvSpPr>
        <p:spPr>
          <a:xfrm>
            <a:off x="2706682" y="4426854"/>
            <a:ext cx="1727308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exec#2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E76E69-0770-B848-BCB5-A002E700D101}"/>
              </a:ext>
            </a:extLst>
          </p:cNvPr>
          <p:cNvSpPr/>
          <p:nvPr/>
        </p:nvSpPr>
        <p:spPr>
          <a:xfrm>
            <a:off x="610063" y="4440116"/>
            <a:ext cx="1727308" cy="914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exec#1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71CD18-C5BB-9E4A-898D-ADC26791C003}"/>
              </a:ext>
            </a:extLst>
          </p:cNvPr>
          <p:cNvSpPr/>
          <p:nvPr/>
        </p:nvSpPr>
        <p:spPr>
          <a:xfrm>
            <a:off x="0" y="5768939"/>
            <a:ext cx="1727308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atempt#1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D6F06B-78C2-A148-89F5-253D9D24AF31}"/>
              </a:ext>
            </a:extLst>
          </p:cNvPr>
          <p:cNvSpPr/>
          <p:nvPr/>
        </p:nvSpPr>
        <p:spPr>
          <a:xfrm>
            <a:off x="2009060" y="5768939"/>
            <a:ext cx="1727308" cy="9144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attempt#2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CF8772A-1FBC-BF4F-BD5D-D4BB5053E211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 flipH="1">
            <a:off x="4434615" y="1007364"/>
            <a:ext cx="831507" cy="499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00452E-851F-064C-BDAF-334C49E043D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6487514" y="1007364"/>
            <a:ext cx="831507" cy="499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524D22-E923-B14C-8D59-A76EA0A481CA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3459185" y="2318373"/>
            <a:ext cx="387590" cy="782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F5EC41-3174-024C-9473-FC82C40DCB3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824985" y="2377342"/>
            <a:ext cx="485462" cy="589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54DB32-4CB8-6540-8DDB-8928EC4E10D0}"/>
              </a:ext>
            </a:extLst>
          </p:cNvPr>
          <p:cNvCxnSpPr>
            <a:cxnSpLocks/>
            <a:endCxn id="14" idx="7"/>
          </p:cNvCxnSpPr>
          <p:nvPr/>
        </p:nvCxnSpPr>
        <p:spPr>
          <a:xfrm flipH="1">
            <a:off x="2084413" y="3809850"/>
            <a:ext cx="133314" cy="764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2FBB21-C3AB-C346-8197-51C8F6E2845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332260" y="3742441"/>
            <a:ext cx="238076" cy="684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9916C1-1002-E940-8F95-74E6BA53DD9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786300" y="5341254"/>
            <a:ext cx="475718" cy="561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7EEE68-8CF7-7B49-AD18-4B423BAB5FF0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863654" y="5319864"/>
            <a:ext cx="381838" cy="449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33C23D-038B-4142-BCC2-0B64CC148B33}"/>
              </a:ext>
            </a:extLst>
          </p:cNvPr>
          <p:cNvCxnSpPr/>
          <p:nvPr/>
        </p:nvCxnSpPr>
        <p:spPr>
          <a:xfrm flipH="1">
            <a:off x="7409177" y="2349811"/>
            <a:ext cx="220811" cy="633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04B9FA-7251-BD45-931B-94E7FF24C672}"/>
              </a:ext>
            </a:extLst>
          </p:cNvPr>
          <p:cNvCxnSpPr>
            <a:cxnSpLocks/>
            <a:stCxn id="5" idx="5"/>
            <a:endCxn id="6" idx="1"/>
          </p:cNvCxnSpPr>
          <p:nvPr/>
        </p:nvCxnSpPr>
        <p:spPr>
          <a:xfrm>
            <a:off x="8463044" y="2232234"/>
            <a:ext cx="926740" cy="868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E19B31-BB49-E841-BEB8-8204DCDB74F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262615" y="3835339"/>
            <a:ext cx="324914" cy="570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056D09-086B-AD4E-8AC3-88290447765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0655025" y="3720567"/>
            <a:ext cx="478177" cy="684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0B8D65-68E5-9241-B406-E19812B96AC6}"/>
              </a:ext>
            </a:extLst>
          </p:cNvPr>
          <p:cNvSpPr txBox="1"/>
          <p:nvPr/>
        </p:nvSpPr>
        <p:spPr>
          <a:xfrm>
            <a:off x="5256668" y="2082534"/>
            <a:ext cx="226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CLIENTS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F918F4-F9D2-6645-8CF7-A49DFA9610F7}"/>
              </a:ext>
            </a:extLst>
          </p:cNvPr>
          <p:cNvSpPr txBox="1"/>
          <p:nvPr/>
        </p:nvSpPr>
        <p:spPr>
          <a:xfrm>
            <a:off x="5148862" y="4931164"/>
            <a:ext cx="226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EXECUTIONS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C155BE-8D8E-4B41-9E5E-1D101F5BDDD4}"/>
              </a:ext>
            </a:extLst>
          </p:cNvPr>
          <p:cNvSpPr txBox="1"/>
          <p:nvPr/>
        </p:nvSpPr>
        <p:spPr>
          <a:xfrm>
            <a:off x="5214914" y="3558591"/>
            <a:ext cx="226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ENDPOINTS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E7ED2C-BDA0-BB4A-984E-137778C15694}"/>
              </a:ext>
            </a:extLst>
          </p:cNvPr>
          <p:cNvSpPr txBox="1"/>
          <p:nvPr/>
        </p:nvSpPr>
        <p:spPr>
          <a:xfrm>
            <a:off x="5250766" y="6234150"/>
            <a:ext cx="226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ATTEMPTS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49E985-48F1-934B-AE5D-CAD6042D4D80}"/>
              </a:ext>
            </a:extLst>
          </p:cNvPr>
          <p:cNvSpPr/>
          <p:nvPr/>
        </p:nvSpPr>
        <p:spPr>
          <a:xfrm>
            <a:off x="2603874" y="1462942"/>
            <a:ext cx="6416836" cy="992166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23930B0-40F0-AD4B-9B2B-6528C4524BAE}"/>
              </a:ext>
            </a:extLst>
          </p:cNvPr>
          <p:cNvSpPr/>
          <p:nvPr/>
        </p:nvSpPr>
        <p:spPr>
          <a:xfrm>
            <a:off x="1507468" y="2920939"/>
            <a:ext cx="9835202" cy="1022822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99DD8E5-A55A-7742-B1A3-B0A8E9CDFB6C}"/>
              </a:ext>
            </a:extLst>
          </p:cNvPr>
          <p:cNvSpPr/>
          <p:nvPr/>
        </p:nvSpPr>
        <p:spPr>
          <a:xfrm>
            <a:off x="217416" y="4404451"/>
            <a:ext cx="11864993" cy="950065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D0855F6-6426-5A4B-8DDC-D560BC997E03}"/>
              </a:ext>
            </a:extLst>
          </p:cNvPr>
          <p:cNvSpPr/>
          <p:nvPr/>
        </p:nvSpPr>
        <p:spPr>
          <a:xfrm>
            <a:off x="8232" y="5755676"/>
            <a:ext cx="11988623" cy="927663"/>
          </a:xfrm>
          <a:prstGeom prst="round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4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50A355-6D7E-1A44-A104-EC0D8050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334" y="0"/>
            <a:ext cx="920166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D4A05-3CCD-D949-B0AB-FD6A15B179B7}"/>
              </a:ext>
            </a:extLst>
          </p:cNvPr>
          <p:cNvSpPr txBox="1"/>
          <p:nvPr/>
        </p:nvSpPr>
        <p:spPr>
          <a:xfrm>
            <a:off x="59532" y="2767280"/>
            <a:ext cx="2930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Fundamental</a:t>
            </a:r>
          </a:p>
          <a:p>
            <a:r>
              <a:rPr lang="en-US" sz="4000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28677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9FE172-4B64-994A-8598-220B533E2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752" y="0"/>
            <a:ext cx="9396248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E927F2-E8AD-D849-A613-55D97D45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5903"/>
            <a:ext cx="2905897" cy="1325563"/>
          </a:xfrm>
        </p:spPr>
        <p:txBody>
          <a:bodyPr/>
          <a:lstStyle/>
          <a:p>
            <a:r>
              <a:rPr lang="en-US" dirty="0"/>
              <a:t>Component</a:t>
            </a:r>
            <a:br>
              <a:rPr lang="en-US" dirty="0"/>
            </a:b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137858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DDAB-3021-C647-B48F-D18E8795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notice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CB3E-1EBC-AF44-8DF3-464A0BCC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Shepherd’s workflow is independent of programming language</a:t>
            </a:r>
            <a:r>
              <a:rPr lang="en-US" dirty="0"/>
              <a:t>. Means, Single workflow can be build with different language nodes.</a:t>
            </a:r>
          </a:p>
          <a:p>
            <a:r>
              <a:rPr lang="en-US" dirty="0">
                <a:solidFill>
                  <a:srgbClr val="FFFF00"/>
                </a:solidFill>
              </a:rPr>
              <a:t>Shepherd provides 2 MB </a:t>
            </a:r>
            <a:r>
              <a:rPr lang="en-US" dirty="0"/>
              <a:t>space to each execution. That will be used for inter-node communication.</a:t>
            </a:r>
          </a:p>
          <a:p>
            <a:r>
              <a:rPr lang="en-US" dirty="0"/>
              <a:t>Workflow can be </a:t>
            </a:r>
            <a:r>
              <a:rPr lang="en-US" dirty="0">
                <a:solidFill>
                  <a:srgbClr val="FFFF00"/>
                </a:solidFill>
              </a:rPr>
              <a:t>conditional and un-conditional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FF00"/>
                </a:solidFill>
              </a:rPr>
              <a:t>Logs ownership </a:t>
            </a:r>
            <a:r>
              <a:rPr lang="en-US" dirty="0"/>
              <a:t>in the hand of node owners.</a:t>
            </a:r>
          </a:p>
          <a:p>
            <a:r>
              <a:rPr lang="en-US" dirty="0"/>
              <a:t>If any node fails, Shepherd </a:t>
            </a:r>
            <a:r>
              <a:rPr lang="en-US" dirty="0">
                <a:solidFill>
                  <a:srgbClr val="FFFF00"/>
                </a:solidFill>
              </a:rPr>
              <a:t>notifies</a:t>
            </a:r>
            <a:r>
              <a:rPr lang="en-US" dirty="0"/>
              <a:t> to the right owner. It helps to drive business smoothly. [Push mechanism].</a:t>
            </a:r>
          </a:p>
        </p:txBody>
      </p:sp>
    </p:spTree>
    <p:extLst>
      <p:ext uri="{BB962C8B-B14F-4D97-AF65-F5344CB8AC3E}">
        <p14:creationId xmlns:p14="http://schemas.microsoft.com/office/powerpoint/2010/main" val="21530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6307-6300-A84D-8994-D1127321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4690" y="2481601"/>
            <a:ext cx="4524910" cy="1325563"/>
          </a:xfrm>
        </p:spPr>
        <p:txBody>
          <a:bodyPr/>
          <a:lstStyle/>
          <a:p>
            <a:r>
              <a:rPr lang="en-US" dirty="0"/>
              <a:t>Client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318440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487E-6ED7-C643-B666-C1222E3C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883" y="2666536"/>
            <a:ext cx="4391346" cy="1325563"/>
          </a:xfrm>
        </p:spPr>
        <p:txBody>
          <a:bodyPr/>
          <a:lstStyle/>
          <a:p>
            <a:r>
              <a:rPr lang="en-US" dirty="0"/>
              <a:t>Service Snapshots</a:t>
            </a:r>
          </a:p>
        </p:txBody>
      </p:sp>
    </p:spTree>
    <p:extLst>
      <p:ext uri="{BB962C8B-B14F-4D97-AF65-F5344CB8AC3E}">
        <p14:creationId xmlns:p14="http://schemas.microsoft.com/office/powerpoint/2010/main" val="105971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42EAF-5884-D642-A557-9F46A1AC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client register himself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C7A600-B148-0E45-95A1-3C3ACDEDF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67" y="2065867"/>
            <a:ext cx="11435644" cy="3894666"/>
          </a:xfrm>
        </p:spPr>
      </p:pic>
    </p:spTree>
    <p:extLst>
      <p:ext uri="{BB962C8B-B14F-4D97-AF65-F5344CB8AC3E}">
        <p14:creationId xmlns:p14="http://schemas.microsoft.com/office/powerpoint/2010/main" val="551030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398-8D52-CB4C-AB17-992F983C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client’s endpoint looks like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C818B-48AE-EC47-8918-447C4BE6D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3" y="2130425"/>
            <a:ext cx="11548533" cy="4351338"/>
          </a:xfrm>
        </p:spPr>
      </p:pic>
    </p:spTree>
    <p:extLst>
      <p:ext uri="{BB962C8B-B14F-4D97-AF65-F5344CB8AC3E}">
        <p14:creationId xmlns:p14="http://schemas.microsoft.com/office/powerpoint/2010/main" val="135118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FBA6-510C-B648-A76C-7BAABF16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AADB-F782-2143-929B-0E472756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Highlights</a:t>
            </a:r>
          </a:p>
          <a:p>
            <a:r>
              <a:rPr lang="en-US" dirty="0"/>
              <a:t>Supported Features</a:t>
            </a:r>
          </a:p>
          <a:p>
            <a:r>
              <a:rPr lang="en-US" dirty="0"/>
              <a:t>Uniqueness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Component diagram</a:t>
            </a:r>
          </a:p>
          <a:p>
            <a:r>
              <a:rPr lang="en-US" dirty="0"/>
              <a:t>Comparisons with open-source technology</a:t>
            </a:r>
          </a:p>
          <a:p>
            <a:r>
              <a:rPr lang="en-US" dirty="0">
                <a:solidFill>
                  <a:srgbClr val="FFFF00"/>
                </a:solidFill>
              </a:rPr>
              <a:t>How we are leveraging Kubernetes</a:t>
            </a:r>
          </a:p>
          <a:p>
            <a:r>
              <a:rPr lang="en-US" dirty="0"/>
              <a:t>Screenshots</a:t>
            </a:r>
          </a:p>
          <a:p>
            <a:r>
              <a:rPr lang="en-US" dirty="0"/>
              <a:t>Q&amp;A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689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60EA-BAAC-A947-B2A0-8C6B9CF3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client can visualize any endpoint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DEBCC5-E100-D246-8A48-6E26F53AA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442" y="2006247"/>
            <a:ext cx="11359002" cy="4351338"/>
          </a:xfrm>
        </p:spPr>
      </p:pic>
    </p:spTree>
    <p:extLst>
      <p:ext uri="{BB962C8B-B14F-4D97-AF65-F5344CB8AC3E}">
        <p14:creationId xmlns:p14="http://schemas.microsoft.com/office/powerpoint/2010/main" val="208578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D0A4-C251-8C41-9FF9-1458D4E3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workflow looks like when workflow completes in first attempt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22AC6-47F6-3C4E-80D9-E2DE2E8CC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176" y="1970937"/>
            <a:ext cx="11410245" cy="4218758"/>
          </a:xfrm>
        </p:spPr>
      </p:pic>
    </p:spTree>
    <p:extLst>
      <p:ext uri="{BB962C8B-B14F-4D97-AF65-F5344CB8AC3E}">
        <p14:creationId xmlns:p14="http://schemas.microsoft.com/office/powerpoint/2010/main" val="342518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D9B3-5555-074E-809C-14E2B6C2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1"/>
            <a:ext cx="10515600" cy="1487488"/>
          </a:xfrm>
        </p:spPr>
        <p:txBody>
          <a:bodyPr>
            <a:normAutofit fontScale="90000"/>
          </a:bodyPr>
          <a:lstStyle/>
          <a:p>
            <a:r>
              <a:rPr lang="en-US" dirty="0"/>
              <a:t>How Shepherd looks like when workflow failed at first attemp</a:t>
            </a:r>
            <a:r>
              <a:rPr lang="en-US" i="1" dirty="0"/>
              <a:t>t, </a:t>
            </a:r>
            <a:r>
              <a:rPr lang="en-US" dirty="0"/>
              <a:t>completed in second attempt with human intervention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DB53E7-DBF0-604D-B063-4214D3F8E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66" y="1891915"/>
            <a:ext cx="5833534" cy="4218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071E0-9C40-C140-8D18-34B6AE8D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9" y="1891915"/>
            <a:ext cx="5915378" cy="42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6B5B-7F85-0443-B483-0382685F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workflow looks like when it is in pr</a:t>
            </a:r>
            <a:r>
              <a:rPr lang="en-US" b="1" dirty="0"/>
              <a:t>ocessing state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E4CAA8-5A1F-E141-8173-028EF28A9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3" y="1690688"/>
            <a:ext cx="11861800" cy="4981045"/>
          </a:xfrm>
        </p:spPr>
      </p:pic>
    </p:spTree>
    <p:extLst>
      <p:ext uri="{BB962C8B-B14F-4D97-AF65-F5344CB8AC3E}">
        <p14:creationId xmlns:p14="http://schemas.microsoft.com/office/powerpoint/2010/main" val="412982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EDA00-43AB-E842-BCF0-9FED34EE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70" y="2193387"/>
            <a:ext cx="8143103" cy="426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793D45E-F888-2F42-BF4B-71124C76A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Client Registration</a:t>
            </a:r>
          </a:p>
        </p:txBody>
      </p:sp>
    </p:spTree>
    <p:extLst>
      <p:ext uri="{BB962C8B-B14F-4D97-AF65-F5344CB8AC3E}">
        <p14:creationId xmlns:p14="http://schemas.microsoft.com/office/powerpoint/2010/main" val="2445558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CB34B1-73B5-AD42-92AC-87F63FEF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40" y="2886862"/>
            <a:ext cx="7994821" cy="37212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DB8D4B1-8665-4D41-9BB3-6671DE61B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Client endpoint registration</a:t>
            </a:r>
          </a:p>
        </p:txBody>
      </p:sp>
    </p:spTree>
    <p:extLst>
      <p:ext uri="{BB962C8B-B14F-4D97-AF65-F5344CB8AC3E}">
        <p14:creationId xmlns:p14="http://schemas.microsoft.com/office/powerpoint/2010/main" val="3890712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9A663-11BF-114E-B2EA-0E67D46A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14" y="2544494"/>
            <a:ext cx="8674443" cy="4114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3832E71-84E8-8943-8939-269500F1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Execute workflow</a:t>
            </a:r>
          </a:p>
        </p:txBody>
      </p:sp>
    </p:spTree>
    <p:extLst>
      <p:ext uri="{BB962C8B-B14F-4D97-AF65-F5344CB8AC3E}">
        <p14:creationId xmlns:p14="http://schemas.microsoft.com/office/powerpoint/2010/main" val="280643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1F45-9744-194F-BE17-1A3018E9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82A87-6F98-0746-A052-171CD66D7324}"/>
              </a:ext>
            </a:extLst>
          </p:cNvPr>
          <p:cNvSpPr/>
          <p:nvPr/>
        </p:nvSpPr>
        <p:spPr>
          <a:xfrm>
            <a:off x="2406546" y="3113805"/>
            <a:ext cx="1322962" cy="116732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AF94CC-0386-FC40-8087-2F77A25C10F9}"/>
              </a:ext>
            </a:extLst>
          </p:cNvPr>
          <p:cNvSpPr/>
          <p:nvPr/>
        </p:nvSpPr>
        <p:spPr>
          <a:xfrm>
            <a:off x="8171059" y="3110562"/>
            <a:ext cx="1322962" cy="1167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VSTS</a:t>
            </a:r>
          </a:p>
          <a:p>
            <a:pPr algn="ctr"/>
            <a:r>
              <a:rPr lang="en-US" dirty="0"/>
              <a:t>Deploy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6D0E7E-666B-6744-ABA9-A5994AC26916}"/>
              </a:ext>
            </a:extLst>
          </p:cNvPr>
          <p:cNvSpPr/>
          <p:nvPr/>
        </p:nvSpPr>
        <p:spPr>
          <a:xfrm>
            <a:off x="5220335" y="3110562"/>
            <a:ext cx="1322962" cy="11673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VSTS</a:t>
            </a:r>
          </a:p>
          <a:p>
            <a:pPr algn="ctr"/>
            <a:r>
              <a:rPr lang="en-US" dirty="0"/>
              <a:t>Build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22A30E-668A-1B48-8629-9673D23316F6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3729508" y="3694222"/>
            <a:ext cx="1490827" cy="32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9F3627-8DA7-954C-AD52-5BE1AFA8290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543297" y="3690979"/>
            <a:ext cx="1627762" cy="324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775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329E-B42A-4941-B9BD-3FD9FDB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96" y="410769"/>
            <a:ext cx="3906739" cy="1325563"/>
          </a:xfrm>
        </p:spPr>
        <p:txBody>
          <a:bodyPr/>
          <a:lstStyle/>
          <a:p>
            <a:r>
              <a:rPr lang="en-US" dirty="0"/>
              <a:t>High level infra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D56739-41D5-4845-B7D2-8FF590CF9407}"/>
              </a:ext>
            </a:extLst>
          </p:cNvPr>
          <p:cNvSpPr/>
          <p:nvPr/>
        </p:nvSpPr>
        <p:spPr>
          <a:xfrm>
            <a:off x="1551397" y="4545823"/>
            <a:ext cx="1910993" cy="12739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Instance#1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5EA7707-8B3F-7242-8F08-EB1B37ABFA38}"/>
              </a:ext>
            </a:extLst>
          </p:cNvPr>
          <p:cNvSpPr/>
          <p:nvPr/>
        </p:nvSpPr>
        <p:spPr>
          <a:xfrm>
            <a:off x="8751869" y="4545823"/>
            <a:ext cx="1910993" cy="12739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Instance#3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9F56E4-D415-DC4E-85A6-5154DF1F6B15}"/>
              </a:ext>
            </a:extLst>
          </p:cNvPr>
          <p:cNvSpPr/>
          <p:nvPr/>
        </p:nvSpPr>
        <p:spPr>
          <a:xfrm>
            <a:off x="5053171" y="4545823"/>
            <a:ext cx="1910993" cy="12739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Instance#2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EBA6A1-5A9E-464C-8FC3-7713B06D3E1F}"/>
              </a:ext>
            </a:extLst>
          </p:cNvPr>
          <p:cNvSpPr/>
          <p:nvPr/>
        </p:nvSpPr>
        <p:spPr>
          <a:xfrm>
            <a:off x="5053170" y="1952089"/>
            <a:ext cx="1910993" cy="12739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981E0F-5E2D-204F-959E-4AFAF5740F7E}"/>
              </a:ext>
            </a:extLst>
          </p:cNvPr>
          <p:cNvCxnSpPr/>
          <p:nvPr/>
        </p:nvCxnSpPr>
        <p:spPr>
          <a:xfrm flipH="1">
            <a:off x="3369924" y="3226085"/>
            <a:ext cx="1683247" cy="131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562879-9292-3444-8E87-7F16EFFCD430}"/>
              </a:ext>
            </a:extLst>
          </p:cNvPr>
          <p:cNvCxnSpPr>
            <a:endCxn id="7" idx="0"/>
          </p:cNvCxnSpPr>
          <p:nvPr/>
        </p:nvCxnSpPr>
        <p:spPr>
          <a:xfrm>
            <a:off x="6008667" y="3248956"/>
            <a:ext cx="1" cy="129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4E3ACE-5FBE-A841-93B9-287A9DE345B6}"/>
              </a:ext>
            </a:extLst>
          </p:cNvPr>
          <p:cNvCxnSpPr/>
          <p:nvPr/>
        </p:nvCxnSpPr>
        <p:spPr>
          <a:xfrm>
            <a:off x="6964163" y="3133618"/>
            <a:ext cx="1871612" cy="141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CA72F724-77CC-2745-B34D-071F2A9B5509}"/>
              </a:ext>
            </a:extLst>
          </p:cNvPr>
          <p:cNvSpPr/>
          <p:nvPr/>
        </p:nvSpPr>
        <p:spPr>
          <a:xfrm>
            <a:off x="5053170" y="220893"/>
            <a:ext cx="1654139" cy="91440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Internet user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9BD954-DE01-DA43-A241-8FCBE899FBDB}"/>
              </a:ext>
            </a:extLst>
          </p:cNvPr>
          <p:cNvCxnSpPr>
            <a:stCxn id="12" idx="1"/>
          </p:cNvCxnSpPr>
          <p:nvPr/>
        </p:nvCxnSpPr>
        <p:spPr>
          <a:xfrm>
            <a:off x="5880240" y="1134319"/>
            <a:ext cx="17126" cy="81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294E7AD-AC49-884F-8766-1AB350C2AA47}"/>
              </a:ext>
            </a:extLst>
          </p:cNvPr>
          <p:cNvSpPr/>
          <p:nvPr/>
        </p:nvSpPr>
        <p:spPr>
          <a:xfrm>
            <a:off x="8989877" y="1928727"/>
            <a:ext cx="1910993" cy="12739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Monitor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435603-B02C-6148-A455-DF74172ECC60}"/>
              </a:ext>
            </a:extLst>
          </p:cNvPr>
          <p:cNvCxnSpPr/>
          <p:nvPr/>
        </p:nvCxnSpPr>
        <p:spPr>
          <a:xfrm flipH="1">
            <a:off x="3482083" y="3010328"/>
            <a:ext cx="5458139" cy="1705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D294EF-E30B-8F46-9DEB-3846FEBBF5C7}"/>
              </a:ext>
            </a:extLst>
          </p:cNvPr>
          <p:cNvCxnSpPr/>
          <p:nvPr/>
        </p:nvCxnSpPr>
        <p:spPr>
          <a:xfrm flipH="1">
            <a:off x="6930779" y="3202723"/>
            <a:ext cx="2377608" cy="1343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3F1F53-0754-3C45-BAF4-D48A2845FCF6}"/>
              </a:ext>
            </a:extLst>
          </p:cNvPr>
          <p:cNvCxnSpPr>
            <a:endCxn id="5" idx="0"/>
          </p:cNvCxnSpPr>
          <p:nvPr/>
        </p:nvCxnSpPr>
        <p:spPr>
          <a:xfrm>
            <a:off x="9707365" y="3214404"/>
            <a:ext cx="1" cy="1331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11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E9C9C5-E2B4-D34C-BD0A-F9CD50E459C1}"/>
              </a:ext>
            </a:extLst>
          </p:cNvPr>
          <p:cNvSpPr txBox="1"/>
          <p:nvPr/>
        </p:nvSpPr>
        <p:spPr>
          <a:xfrm>
            <a:off x="4732638" y="2916195"/>
            <a:ext cx="15616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linkClick r:id="rId2"/>
              </a:rPr>
              <a:t>Demo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8025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BA8C-214F-9A4E-AFD0-B9B559B3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session will not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08A70-338B-C64E-A4FF-015B9EA37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Hands-on on Kubernetes. How to up service through </a:t>
            </a:r>
            <a:r>
              <a:rPr lang="en-US" dirty="0" err="1"/>
              <a:t>kubernetes</a:t>
            </a:r>
            <a:r>
              <a:rPr lang="en-US" dirty="0"/>
              <a:t> on Azure.</a:t>
            </a:r>
          </a:p>
        </p:txBody>
      </p:sp>
    </p:spTree>
    <p:extLst>
      <p:ext uri="{BB962C8B-B14F-4D97-AF65-F5344CB8AC3E}">
        <p14:creationId xmlns:p14="http://schemas.microsoft.com/office/powerpoint/2010/main" val="1450231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E9C9C5-E2B4-D34C-BD0A-F9CD50E459C1}"/>
              </a:ext>
            </a:extLst>
          </p:cNvPr>
          <p:cNvSpPr txBox="1"/>
          <p:nvPr/>
        </p:nvSpPr>
        <p:spPr>
          <a:xfrm>
            <a:off x="4732638" y="2916195"/>
            <a:ext cx="28809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937204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E9C9C5-E2B4-D34C-BD0A-F9CD50E459C1}"/>
              </a:ext>
            </a:extLst>
          </p:cNvPr>
          <p:cNvSpPr txBox="1"/>
          <p:nvPr/>
        </p:nvSpPr>
        <p:spPr>
          <a:xfrm>
            <a:off x="4732638" y="2916195"/>
            <a:ext cx="1796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1069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E019-01AC-BD4F-8E48-23BBD24F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2669-7CBD-0745-AA17-AC80995CA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Highly Scalable Workflow Management Engine </a:t>
            </a:r>
            <a:r>
              <a:rPr lang="en-US" dirty="0"/>
              <a:t>that fits for </a:t>
            </a:r>
            <a:r>
              <a:rPr lang="en-US" dirty="0">
                <a:solidFill>
                  <a:srgbClr val="FFFF00"/>
                </a:solidFill>
              </a:rPr>
              <a:t>Service Oriented Architecture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32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C518-EBB2-EA41-8D09-B300EECE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takes to release V1 cut.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3C6D7-FB3D-6746-9E23-2075CFC7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0929" cy="1867834"/>
          </a:xfrm>
        </p:spPr>
        <p:txBody>
          <a:bodyPr/>
          <a:lstStyle/>
          <a:p>
            <a:r>
              <a:rPr lang="en-US" dirty="0"/>
              <a:t>Contributors : 5</a:t>
            </a:r>
          </a:p>
          <a:p>
            <a:r>
              <a:rPr lang="en-US" dirty="0"/>
              <a:t>Commits : 101</a:t>
            </a:r>
          </a:p>
          <a:p>
            <a:r>
              <a:rPr lang="en-US" dirty="0"/>
              <a:t>Months : 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5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C21-8045-664F-A99E-8259BC47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2" y="2766218"/>
            <a:ext cx="3841376" cy="1325563"/>
          </a:xfrm>
        </p:spPr>
        <p:txBody>
          <a:bodyPr/>
          <a:lstStyle/>
          <a:p>
            <a:r>
              <a:rPr lang="en-US" dirty="0"/>
              <a:t>My Experience</a:t>
            </a:r>
          </a:p>
        </p:txBody>
      </p:sp>
    </p:spTree>
    <p:extLst>
      <p:ext uri="{BB962C8B-B14F-4D97-AF65-F5344CB8AC3E}">
        <p14:creationId xmlns:p14="http://schemas.microsoft.com/office/powerpoint/2010/main" val="219572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043E1F-0389-B945-8C3D-1C65AFDAB63F}"/>
              </a:ext>
            </a:extLst>
          </p:cNvPr>
          <p:cNvSpPr/>
          <p:nvPr/>
        </p:nvSpPr>
        <p:spPr>
          <a:xfrm>
            <a:off x="4957482" y="1129554"/>
            <a:ext cx="165847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CF95E7-6B80-9F41-92B2-6FB49F73A7C0}"/>
              </a:ext>
            </a:extLst>
          </p:cNvPr>
          <p:cNvSpPr/>
          <p:nvPr/>
        </p:nvSpPr>
        <p:spPr>
          <a:xfrm>
            <a:off x="4957482" y="2702859"/>
            <a:ext cx="165847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6C351E-7CD8-C64F-95F0-FF9C7BA9A8B3}"/>
              </a:ext>
            </a:extLst>
          </p:cNvPr>
          <p:cNvSpPr/>
          <p:nvPr/>
        </p:nvSpPr>
        <p:spPr>
          <a:xfrm>
            <a:off x="6638365" y="4240306"/>
            <a:ext cx="165847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C01E52F-9E42-9045-8134-39E9A1A89152}"/>
              </a:ext>
            </a:extLst>
          </p:cNvPr>
          <p:cNvSpPr/>
          <p:nvPr/>
        </p:nvSpPr>
        <p:spPr>
          <a:xfrm>
            <a:off x="3056965" y="4240306"/>
            <a:ext cx="165847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358741-F8EB-4643-AF43-A0F58C32A445}"/>
              </a:ext>
            </a:extLst>
          </p:cNvPr>
          <p:cNvSpPr/>
          <p:nvPr/>
        </p:nvSpPr>
        <p:spPr>
          <a:xfrm>
            <a:off x="4957481" y="5764305"/>
            <a:ext cx="165847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FFA727-B673-944F-AA79-D2F0542DB84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786718" y="2043954"/>
            <a:ext cx="0" cy="65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8746FC-F71F-5C4C-B085-B3A090B468D3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3886201" y="3617259"/>
            <a:ext cx="1900517" cy="62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666636-A9C7-8F47-9836-ED8D1C49764A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786718" y="3617259"/>
            <a:ext cx="1680883" cy="62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00970-7C02-F34D-848A-858707C4DE4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886201" y="5154706"/>
            <a:ext cx="1900516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B5E19E-52EC-1D44-A278-6D426DDDBB01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5786717" y="5154706"/>
            <a:ext cx="1680884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5D0885-2247-F742-A340-A30E49898A1F}"/>
              </a:ext>
            </a:extLst>
          </p:cNvPr>
          <p:cNvSpPr txBox="1"/>
          <p:nvPr/>
        </p:nvSpPr>
        <p:spPr>
          <a:xfrm>
            <a:off x="7083972" y="1376855"/>
            <a:ext cx="118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Execute(A)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DFD0A-937D-A647-8040-CC18F85BBC97}"/>
              </a:ext>
            </a:extLst>
          </p:cNvPr>
          <p:cNvSpPr txBox="1"/>
          <p:nvPr/>
        </p:nvSpPr>
        <p:spPr>
          <a:xfrm>
            <a:off x="7083972" y="1816202"/>
            <a:ext cx="28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If(</a:t>
            </a:r>
            <a:r>
              <a:rPr lang="en-US" dirty="0" err="1"/>
              <a:t>isComplete</a:t>
            </a:r>
            <a:r>
              <a:rPr lang="en-US" dirty="0"/>
              <a:t>(A)) execute(B)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D2C7C6-046F-374E-A448-F5C328F977A7}"/>
              </a:ext>
            </a:extLst>
          </p:cNvPr>
          <p:cNvSpPr txBox="1"/>
          <p:nvPr/>
        </p:nvSpPr>
        <p:spPr>
          <a:xfrm>
            <a:off x="7083972" y="2347398"/>
            <a:ext cx="406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If(</a:t>
            </a:r>
            <a:r>
              <a:rPr lang="en-US" dirty="0" err="1"/>
              <a:t>isComplete</a:t>
            </a:r>
            <a:r>
              <a:rPr lang="en-US" dirty="0"/>
              <a:t>(B)) execute(C); execute(D);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FC4D07-D9F6-5A4B-A7E3-D46D757B96ED}"/>
              </a:ext>
            </a:extLst>
          </p:cNvPr>
          <p:cNvSpPr txBox="1"/>
          <p:nvPr/>
        </p:nvSpPr>
        <p:spPr>
          <a:xfrm>
            <a:off x="7083972" y="2920231"/>
            <a:ext cx="466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If(</a:t>
            </a:r>
            <a:r>
              <a:rPr lang="en-US" dirty="0" err="1"/>
              <a:t>isComplete</a:t>
            </a:r>
            <a:r>
              <a:rPr lang="en-US" dirty="0"/>
              <a:t>(C) and </a:t>
            </a:r>
            <a:r>
              <a:rPr lang="en-US" dirty="0" err="1"/>
              <a:t>isComplete</a:t>
            </a:r>
            <a:r>
              <a:rPr lang="en-US" dirty="0"/>
              <a:t>(D)) execute(E);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BE6F-6DE3-C449-8DCA-F7345451B394}"/>
              </a:ext>
            </a:extLst>
          </p:cNvPr>
          <p:cNvSpPr txBox="1"/>
          <p:nvPr/>
        </p:nvSpPr>
        <p:spPr>
          <a:xfrm>
            <a:off x="457200" y="227567"/>
            <a:ext cx="10479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Understand the importance of Workflow management Engine</a:t>
            </a:r>
          </a:p>
        </p:txBody>
      </p:sp>
    </p:spTree>
    <p:extLst>
      <p:ext uri="{BB962C8B-B14F-4D97-AF65-F5344CB8AC3E}">
        <p14:creationId xmlns:p14="http://schemas.microsoft.com/office/powerpoint/2010/main" val="205435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9FD8D7-0435-DC41-9428-1964BEF3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1" y="1"/>
            <a:ext cx="8986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7E29-2DB4-634C-88A7-AA74C89E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81949-2A5C-5C43-87BD-A15326D6A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Nodes can be heterogenous in nature.</a:t>
            </a:r>
          </a:p>
          <a:p>
            <a:r>
              <a:rPr lang="en-US" dirty="0"/>
              <a:t>Conditional, and Unconditional workflow support.</a:t>
            </a:r>
          </a:p>
          <a:p>
            <a:r>
              <a:rPr lang="en-US" dirty="0"/>
              <a:t>Register clients</a:t>
            </a:r>
          </a:p>
          <a:p>
            <a:r>
              <a:rPr lang="en-US" dirty="0"/>
              <a:t>Add/update multiple endpoints</a:t>
            </a:r>
          </a:p>
          <a:p>
            <a:r>
              <a:rPr lang="en-US" dirty="0"/>
              <a:t>Execute</a:t>
            </a:r>
          </a:p>
          <a:p>
            <a:r>
              <a:rPr lang="en-US" dirty="0"/>
              <a:t>Resume</a:t>
            </a:r>
          </a:p>
          <a:p>
            <a:r>
              <a:rPr lang="en-US" dirty="0"/>
              <a:t>Restart</a:t>
            </a:r>
          </a:p>
          <a:p>
            <a:r>
              <a:rPr lang="en-US" dirty="0"/>
              <a:t>Kill</a:t>
            </a:r>
          </a:p>
          <a:p>
            <a:r>
              <a:rPr lang="en-US" dirty="0"/>
              <a:t>Retry with linear/exponential back-off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28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6561</TotalTime>
  <Words>410</Words>
  <Application>Microsoft Macintosh PowerPoint</Application>
  <PresentationFormat>Widescreen</PresentationFormat>
  <Paragraphs>101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SHEPHERD</vt:lpstr>
      <vt:lpstr>Agenda</vt:lpstr>
      <vt:lpstr>What this session will not include</vt:lpstr>
      <vt:lpstr>Problem statement</vt:lpstr>
      <vt:lpstr>What it takes to release V1 cut.</vt:lpstr>
      <vt:lpstr>My Experience</vt:lpstr>
      <vt:lpstr>PowerPoint Presentation</vt:lpstr>
      <vt:lpstr>PowerPoint Presentation</vt:lpstr>
      <vt:lpstr>Supported Features</vt:lpstr>
      <vt:lpstr>Uniqueness</vt:lpstr>
      <vt:lpstr>PowerPoint Presentation</vt:lpstr>
      <vt:lpstr>Terminology</vt:lpstr>
      <vt:lpstr>PowerPoint Presentation</vt:lpstr>
      <vt:lpstr>Component  diagram</vt:lpstr>
      <vt:lpstr>Points to notice :</vt:lpstr>
      <vt:lpstr>Client Interaction</vt:lpstr>
      <vt:lpstr>Service Snapshots</vt:lpstr>
      <vt:lpstr>How client register himself ?</vt:lpstr>
      <vt:lpstr>How client’s endpoint looks like ?</vt:lpstr>
      <vt:lpstr>How client can visualize any endpoint ?</vt:lpstr>
      <vt:lpstr>How workflow looks like when workflow completes in first attempt ?</vt:lpstr>
      <vt:lpstr>How Shepherd looks like when workflow failed at first attempt, completed in second attempt with human intervention ?</vt:lpstr>
      <vt:lpstr>How workflow looks like when it is in processing state</vt:lpstr>
      <vt:lpstr>Client Registration</vt:lpstr>
      <vt:lpstr>Client endpoint registration</vt:lpstr>
      <vt:lpstr>Execute workflow</vt:lpstr>
      <vt:lpstr>Build pipelines</vt:lpstr>
      <vt:lpstr>High level infra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Hitesh Jhamb</dc:creator>
  <cp:lastModifiedBy>Hitesh Jhamb</cp:lastModifiedBy>
  <cp:revision>119</cp:revision>
  <dcterms:created xsi:type="dcterms:W3CDTF">2018-05-29T11:12:16Z</dcterms:created>
  <dcterms:modified xsi:type="dcterms:W3CDTF">2019-11-23T09:07:55Z</dcterms:modified>
</cp:coreProperties>
</file>